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63" r:id="rId2"/>
    <p:sldId id="264" r:id="rId3"/>
    <p:sldId id="265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8A023-A7A5-40E3-AD9E-AD9EA4D2BA62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DFEE-AE17-471A-9A9B-B68379A87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64077D6B-A38E-4126-83F6-C731157E6CE9}" type="datetimeFigureOut">
              <a:rPr lang="en-US">
                <a:solidFill>
                  <a:srgbClr val="1C1C1C"/>
                </a:solidFill>
              </a:rPr>
              <a:pPr/>
              <a:t>11/30/2017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8A7A9C62-46D3-4F70-90E6-CD100B3D5B4A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5892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4917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5657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21726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5006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0102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0852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09656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1954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2095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0890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64077D6B-A38E-4126-83F6-C731157E6CE9}" type="datetimeFigureOut">
              <a:rPr lang="en-US">
                <a:solidFill>
                  <a:srgbClr val="000000"/>
                </a:solidFill>
              </a:rPr>
              <a:pPr/>
              <a:t>11/30/2017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A7A9C62-46D3-4F70-90E6-CD100B3D5B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41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733800"/>
            <a:ext cx="8153400" cy="304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La </a:t>
            </a:r>
            <a:r>
              <a:rPr lang="en-US" kern="0" dirty="0" err="1" smtClean="0"/>
              <a:t>clase</a:t>
            </a:r>
            <a:r>
              <a:rPr lang="en-US" kern="0" dirty="0" smtClean="0"/>
              <a:t> es ____________. (</a:t>
            </a:r>
            <a:r>
              <a:rPr lang="en-US" kern="0" dirty="0" err="1" smtClean="0"/>
              <a:t>interesante</a:t>
            </a:r>
            <a:r>
              <a:rPr lang="en-US" kern="0" dirty="0" smtClean="0"/>
              <a:t>)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Los </a:t>
            </a:r>
            <a:r>
              <a:rPr lang="en-US" kern="0" dirty="0" err="1" smtClean="0"/>
              <a:t>cursos</a:t>
            </a:r>
            <a:r>
              <a:rPr lang="en-US" kern="0" dirty="0" smtClean="0"/>
              <a:t> son _________. (</a:t>
            </a:r>
            <a:r>
              <a:rPr lang="en-US" kern="0" dirty="0" err="1" smtClean="0"/>
              <a:t>dificil</a:t>
            </a:r>
            <a:r>
              <a:rPr lang="en-US" kern="0" dirty="0" smtClean="0"/>
              <a:t>)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La </a:t>
            </a:r>
            <a:r>
              <a:rPr lang="en-US" kern="0" dirty="0" err="1" smtClean="0"/>
              <a:t>muchacha</a:t>
            </a:r>
            <a:r>
              <a:rPr lang="en-US" kern="0" dirty="0" smtClean="0"/>
              <a:t> es ________. (bonito)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kern="0" dirty="0" smtClean="0"/>
              <a:t>Los amigos de Susana son __________. (simpatico)</a:t>
            </a:r>
            <a:endParaRPr lang="en-US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838200"/>
            <a:ext cx="8077200" cy="25908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dirty="0" err="1" smtClean="0">
                <a:solidFill>
                  <a:srgbClr val="FF0000"/>
                </a:solidFill>
              </a:rPr>
              <a:t>Propósito</a:t>
            </a:r>
            <a:r>
              <a:rPr lang="en-US" kern="0" dirty="0" smtClean="0">
                <a:solidFill>
                  <a:srgbClr val="FF0000"/>
                </a:solidFill>
              </a:rPr>
              <a:t> # 31:</a:t>
            </a:r>
            <a:r>
              <a:rPr lang="en-US" kern="0" dirty="0" smtClean="0"/>
              <a:t> ¿</a:t>
            </a:r>
            <a:r>
              <a:rPr lang="en-US" kern="0" dirty="0" err="1" smtClean="0"/>
              <a:t>Cómo</a:t>
            </a:r>
            <a:r>
              <a:rPr lang="en-US" kern="0" dirty="0" smtClean="0"/>
              <a:t> </a:t>
            </a:r>
            <a:r>
              <a:rPr lang="en-US" kern="0" dirty="0" err="1" smtClean="0"/>
              <a:t>terminamos</a:t>
            </a:r>
            <a:r>
              <a:rPr lang="en-US" kern="0" dirty="0" smtClean="0"/>
              <a:t> el </a:t>
            </a:r>
            <a:r>
              <a:rPr lang="en-US" kern="0" dirty="0" err="1" smtClean="0"/>
              <a:t>repaso</a:t>
            </a:r>
            <a:r>
              <a:rPr lang="en-US" kern="0" dirty="0" smtClean="0"/>
              <a:t> para el EXAMEN: CAPITULO 1?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altLang="en-US" sz="2800" i="1" kern="0" dirty="0" smtClean="0">
                <a:solidFill>
                  <a:srgbClr val="7030A0"/>
                </a:solidFill>
              </a:rPr>
              <a:t>L.O. – to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chapter</a:t>
            </a:r>
            <a:r>
              <a:rPr lang="es-ES_tradnl" altLang="en-US" sz="2800" i="1" kern="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7030A0"/>
                </a:solidFill>
              </a:rPr>
              <a:t>exam</a:t>
            </a:r>
            <a:endParaRPr lang="es-ES_tradnl" altLang="en-US" sz="2800" i="1" kern="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800" kern="0" dirty="0" err="1" smtClean="0">
                <a:solidFill>
                  <a:srgbClr val="FF0000"/>
                </a:solidFill>
              </a:rPr>
              <a:t>Actividad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sz="2800" kern="0" dirty="0" err="1" smtClean="0">
                <a:solidFill>
                  <a:srgbClr val="FF0000"/>
                </a:solidFill>
              </a:rPr>
              <a:t>Inicial:</a:t>
            </a:r>
            <a:r>
              <a:rPr lang="en-US" sz="2800" kern="0" dirty="0" err="1"/>
              <a:t>COPY</a:t>
            </a:r>
            <a:r>
              <a:rPr lang="en-US" sz="2800" kern="0" dirty="0"/>
              <a:t> and complete with the correct form of the given adjective. THEN rewrite the sentence in the singular or plural.</a:t>
            </a:r>
            <a:endParaRPr lang="en-US" kern="0" dirty="0"/>
          </a:p>
          <a:p>
            <a:pPr marL="0" indent="0">
              <a:buFont typeface="Wingdings" pitchFamily="2" charset="2"/>
              <a:buNone/>
            </a:pPr>
            <a:endParaRPr lang="en-US" kern="0" dirty="0" smtClean="0"/>
          </a:p>
          <a:p>
            <a:pPr marL="0" indent="0">
              <a:buFont typeface="Wingdings" pitchFamily="2" charset="2"/>
              <a:buNone/>
            </a:pPr>
            <a:endParaRPr lang="en-US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-76200"/>
            <a:ext cx="83820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200" kern="0" dirty="0" smtClean="0">
                <a:solidFill>
                  <a:srgbClr val="FFC000"/>
                </a:solidFill>
              </a:rPr>
              <a:t>Me llamo ___________ 			Clase 602</a:t>
            </a:r>
            <a:br>
              <a:rPr lang="en-US" sz="3200" kern="0" dirty="0" smtClean="0">
                <a:solidFill>
                  <a:srgbClr val="FFC000"/>
                </a:solidFill>
              </a:rPr>
            </a:br>
            <a:r>
              <a:rPr lang="en-US" sz="3200" kern="0" dirty="0" smtClean="0">
                <a:solidFill>
                  <a:srgbClr val="FFC000"/>
                </a:solidFill>
              </a:rPr>
              <a:t>La fecha es el </a:t>
            </a:r>
            <a:r>
              <a:rPr lang="en-US" sz="3200" kern="0" dirty="0">
                <a:solidFill>
                  <a:srgbClr val="FFC000"/>
                </a:solidFill>
              </a:rPr>
              <a:t>5</a:t>
            </a:r>
            <a:r>
              <a:rPr lang="en-US" sz="3200" kern="0" dirty="0" smtClean="0">
                <a:solidFill>
                  <a:srgbClr val="FFC000"/>
                </a:solidFill>
              </a:rPr>
              <a:t> </a:t>
            </a:r>
            <a:r>
              <a:rPr lang="en-US" sz="3200" kern="0" dirty="0" smtClean="0">
                <a:solidFill>
                  <a:srgbClr val="FFC000"/>
                </a:solidFill>
              </a:rPr>
              <a:t>de </a:t>
            </a:r>
            <a:r>
              <a:rPr lang="en-US" sz="3200" kern="0" dirty="0" err="1" smtClean="0">
                <a:solidFill>
                  <a:srgbClr val="FFC000"/>
                </a:solidFill>
              </a:rPr>
              <a:t>diciembre</a:t>
            </a:r>
            <a:r>
              <a:rPr lang="en-US" sz="3200" kern="0" dirty="0" smtClean="0">
                <a:solidFill>
                  <a:srgbClr val="FFC000"/>
                </a:solidFill>
              </a:rPr>
              <a:t> del 2017</a:t>
            </a:r>
            <a:endParaRPr lang="en-US" sz="32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5906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838200" y="914400"/>
            <a:ext cx="8305800" cy="56388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kern="0" smtClean="0">
                <a:solidFill>
                  <a:srgbClr val="00B050"/>
                </a:solidFill>
              </a:rPr>
              <a:t>I-</a:t>
            </a:r>
            <a:r>
              <a:rPr lang="en-US" kern="0" smtClean="0"/>
              <a:t> COPY and complete with the correct </a:t>
            </a:r>
            <a:r>
              <a:rPr lang="en-US" kern="0" smtClean="0">
                <a:solidFill>
                  <a:srgbClr val="0070C0"/>
                </a:solidFill>
              </a:rPr>
              <a:t>definite</a:t>
            </a:r>
            <a:r>
              <a:rPr lang="en-US" kern="0" smtClean="0"/>
              <a:t> or </a:t>
            </a:r>
            <a:r>
              <a:rPr lang="en-US" kern="0" smtClean="0">
                <a:solidFill>
                  <a:srgbClr val="7030A0"/>
                </a:solidFill>
              </a:rPr>
              <a:t>indefinite</a:t>
            </a:r>
            <a:r>
              <a:rPr lang="en-US" kern="0" smtClean="0"/>
              <a:t> article.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/>
              <a:t>	</a:t>
            </a:r>
            <a:r>
              <a:rPr lang="en-US" sz="2400" kern="0" smtClean="0">
                <a:solidFill>
                  <a:srgbClr val="00B050"/>
                </a:solidFill>
              </a:rPr>
              <a:t>1. </a:t>
            </a:r>
            <a:r>
              <a:rPr lang="es-ES_tradnl" kern="0" smtClean="0"/>
              <a:t>________ muchachos, Pepe y Santiago, son de Bogotá.  Son alumnos en  </a:t>
            </a:r>
            <a:r>
              <a:rPr lang="es-ES_tradnl" sz="2400" kern="0" smtClean="0">
                <a:solidFill>
                  <a:srgbClr val="00B050"/>
                </a:solidFill>
              </a:rPr>
              <a:t>2. </a:t>
            </a:r>
            <a:r>
              <a:rPr lang="es-ES_tradnl" kern="0" smtClean="0"/>
              <a:t>________ escuela secundaria en Bogotá. Es </a:t>
            </a:r>
            <a:r>
              <a:rPr lang="es-ES_tradnl" sz="2400" kern="0" smtClean="0">
                <a:solidFill>
                  <a:srgbClr val="00B050"/>
                </a:solidFill>
              </a:rPr>
              <a:t>3. </a:t>
            </a:r>
            <a:r>
              <a:rPr lang="es-ES_tradnl" kern="0" smtClean="0"/>
              <a:t>________ escuela </a:t>
            </a:r>
            <a:r>
              <a:rPr lang="es-ES_tradnl" i="1" kern="0" smtClean="0"/>
              <a:t>Simón Bolívar</a:t>
            </a:r>
            <a:r>
              <a:rPr lang="es-ES_tradnl" kern="0" smtClean="0"/>
              <a:t>. Pepe es </a:t>
            </a:r>
            <a:r>
              <a:rPr lang="es-ES_tradnl" sz="2400" kern="0" smtClean="0">
                <a:solidFill>
                  <a:srgbClr val="00B050"/>
                </a:solidFill>
              </a:rPr>
              <a:t>4. </a:t>
            </a:r>
            <a:r>
              <a:rPr lang="es-ES_tradnl" kern="0" smtClean="0"/>
              <a:t>________ alumno muy serio. Pepe y Santiago son alumnos en </a:t>
            </a:r>
            <a:r>
              <a:rPr lang="es-ES_tradnl" sz="2400" kern="0" smtClean="0">
                <a:solidFill>
                  <a:srgbClr val="00B050"/>
                </a:solidFill>
              </a:rPr>
              <a:t>5. </a:t>
            </a:r>
            <a:r>
              <a:rPr lang="es-ES_tradnl" kern="0" smtClean="0"/>
              <a:t>________ misma clase de español.</a:t>
            </a:r>
            <a:endParaRPr lang="es-ES_tradnl" kern="0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09600" y="5473005"/>
            <a:ext cx="3429000" cy="13849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i="1" dirty="0" err="1">
                <a:solidFill>
                  <a:srgbClr val="0070C0"/>
                </a:solidFill>
              </a:rPr>
              <a:t>Definiate</a:t>
            </a:r>
            <a:r>
              <a:rPr lang="es-ES_tradnl" altLang="en-US" sz="2800" i="1" dirty="0">
                <a:solidFill>
                  <a:srgbClr val="0070C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70C0"/>
                </a:solidFill>
              </a:rPr>
              <a:t>articles</a:t>
            </a:r>
            <a:endParaRPr lang="es-ES_tradnl" altLang="en-US" sz="2800" i="1" dirty="0">
              <a:solidFill>
                <a:srgbClr val="0070C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0070C0"/>
                </a:solidFill>
              </a:rPr>
              <a:t>El-La-Los-Las</a:t>
            </a:r>
          </a:p>
          <a:p>
            <a:pPr algn="ctr"/>
            <a:r>
              <a:rPr lang="es-ES_tradnl" altLang="en-US" sz="2800" dirty="0">
                <a:solidFill>
                  <a:srgbClr val="0070C0"/>
                </a:solidFill>
              </a:rPr>
              <a:t>(</a:t>
            </a:r>
            <a:r>
              <a:rPr lang="es-ES_tradnl" altLang="en-US" sz="2800" dirty="0" err="1">
                <a:solidFill>
                  <a:srgbClr val="0070C0"/>
                </a:solidFill>
              </a:rPr>
              <a:t>The</a:t>
            </a:r>
            <a:r>
              <a:rPr lang="es-ES_tradnl" altLang="en-US" sz="2800" dirty="0">
                <a:solidFill>
                  <a:srgbClr val="0070C0"/>
                </a:solidFill>
              </a:rPr>
              <a:t>)</a:t>
            </a:r>
            <a:endParaRPr lang="en-US" altLang="en-US" sz="2800" dirty="0">
              <a:solidFill>
                <a:srgbClr val="0070C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0" y="5486400"/>
            <a:ext cx="3810000" cy="13849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800" i="1" dirty="0" err="1">
                <a:solidFill>
                  <a:srgbClr val="7030A0"/>
                </a:solidFill>
              </a:rPr>
              <a:t>Indefiniate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articles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algn="ctr"/>
            <a:r>
              <a:rPr lang="es-ES_tradnl" altLang="en-US" sz="2800" b="1" dirty="0">
                <a:solidFill>
                  <a:srgbClr val="7030A0"/>
                </a:solidFill>
              </a:rPr>
              <a:t>Un-Una-Unos-Unas</a:t>
            </a:r>
          </a:p>
          <a:p>
            <a:pPr algn="ctr"/>
            <a:r>
              <a:rPr lang="es-ES_tradnl" altLang="en-US" sz="2800" dirty="0">
                <a:solidFill>
                  <a:srgbClr val="7030A0"/>
                </a:solidFill>
              </a:rPr>
              <a:t>(A, </a:t>
            </a:r>
            <a:r>
              <a:rPr lang="es-ES_tradnl" altLang="en-US" sz="2800" dirty="0" err="1">
                <a:solidFill>
                  <a:srgbClr val="7030A0"/>
                </a:solidFill>
              </a:rPr>
              <a:t>An</a:t>
            </a:r>
            <a:r>
              <a:rPr lang="es-ES_tradnl" altLang="en-US" sz="2800" dirty="0">
                <a:solidFill>
                  <a:srgbClr val="7030A0"/>
                </a:solidFill>
              </a:rPr>
              <a:t>, </a:t>
            </a:r>
            <a:r>
              <a:rPr lang="es-ES_tradnl" altLang="en-US" sz="2800" dirty="0" err="1">
                <a:solidFill>
                  <a:srgbClr val="7030A0"/>
                </a:solidFill>
              </a:rPr>
              <a:t>Some</a:t>
            </a:r>
            <a:r>
              <a:rPr lang="es-ES_tradnl" altLang="en-US" sz="2800" dirty="0">
                <a:solidFill>
                  <a:srgbClr val="7030A0"/>
                </a:solidFill>
              </a:rPr>
              <a:t>)</a:t>
            </a:r>
            <a:endParaRPr lang="en-US" altLang="en-US" sz="2800" dirty="0">
              <a:solidFill>
                <a:srgbClr val="7030A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50938" y="76200"/>
            <a:ext cx="7793037" cy="762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2389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152400"/>
            <a:ext cx="83820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000" b="1" kern="0" smtClean="0">
                <a:solidFill>
                  <a:srgbClr val="00B050"/>
                </a:solidFill>
              </a:rPr>
              <a:t>III- </a:t>
            </a:r>
            <a:r>
              <a:rPr lang="en-US" sz="3000" kern="0" smtClean="0"/>
              <a:t>COPY and complete with the correct forms of the verb SER.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--Perdón, ¿de donde </a:t>
            </a:r>
            <a:r>
              <a:rPr lang="es-ES_tradnl" sz="2400" kern="0" smtClean="0">
                <a:solidFill>
                  <a:srgbClr val="00B050"/>
                </a:solidFill>
              </a:rPr>
              <a:t>1. </a:t>
            </a:r>
            <a:r>
              <a:rPr lang="es-ES_tradnl" sz="3000" kern="0" smtClean="0"/>
              <a:t>________ ustedes?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--¿nosotros? </a:t>
            </a:r>
            <a:r>
              <a:rPr lang="es-ES_tradnl" sz="2400" kern="0" smtClean="0">
                <a:solidFill>
                  <a:srgbClr val="00B050"/>
                </a:solidFill>
              </a:rPr>
              <a:t>2. </a:t>
            </a:r>
            <a:r>
              <a:rPr lang="es-ES_tradnl" sz="3000" kern="0" smtClean="0"/>
              <a:t>________ de México. Y tú, ¿de donde </a:t>
            </a:r>
            <a:r>
              <a:rPr lang="es-ES_tradnl" sz="2400" kern="0" smtClean="0">
                <a:solidFill>
                  <a:srgbClr val="00B050"/>
                </a:solidFill>
              </a:rPr>
              <a:t>3. </a:t>
            </a:r>
            <a:r>
              <a:rPr lang="es-ES_tradnl" sz="3000" kern="0" smtClean="0"/>
              <a:t>________?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--Pues, (yo) </a:t>
            </a:r>
            <a:r>
              <a:rPr lang="es-ES_tradnl" sz="2400" kern="0" smtClean="0">
                <a:solidFill>
                  <a:srgbClr val="00B050"/>
                </a:solidFill>
              </a:rPr>
              <a:t>4. </a:t>
            </a:r>
            <a:r>
              <a:rPr lang="es-ES_tradnl" sz="3000" kern="0" smtClean="0"/>
              <a:t>_______ de Puerto Rico.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--Es interesante. Nosotros </a:t>
            </a:r>
            <a:r>
              <a:rPr lang="es-ES_tradnl" sz="2400" kern="0" smtClean="0">
                <a:solidFill>
                  <a:srgbClr val="00B050"/>
                </a:solidFill>
              </a:rPr>
              <a:t>5. </a:t>
            </a:r>
            <a:r>
              <a:rPr lang="es-ES_tradnl" sz="3000" kern="0" smtClean="0"/>
              <a:t>________ de México y tú, de Puerto Rico. Y ahora </a:t>
            </a:r>
            <a:r>
              <a:rPr lang="es-ES_tradnl" sz="2400" kern="0" smtClean="0">
                <a:solidFill>
                  <a:srgbClr val="00B050"/>
                </a:solidFill>
              </a:rPr>
              <a:t>6. </a:t>
            </a:r>
            <a:r>
              <a:rPr lang="es-ES_tradnl" sz="3000" kern="0" smtClean="0"/>
              <a:t>_______ alumnos en la misma escuela en Nueva York.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--Los cursos en la escuela </a:t>
            </a:r>
            <a:r>
              <a:rPr lang="es-ES_tradnl" sz="2400" kern="0" smtClean="0">
                <a:solidFill>
                  <a:srgbClr val="00B050"/>
                </a:solidFill>
              </a:rPr>
              <a:t>7. </a:t>
            </a:r>
            <a:r>
              <a:rPr lang="es-ES_tradnl" sz="3000" kern="0" smtClean="0"/>
              <a:t>_______ difíciles, ¿no?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3000" kern="0" smtClean="0"/>
              <a:t>--Unos cursos, si. Pero el curso de español no   </a:t>
            </a:r>
            <a:r>
              <a:rPr lang="es-ES_tradnl" sz="2400" kern="0" smtClean="0">
                <a:solidFill>
                  <a:srgbClr val="00B050"/>
                </a:solidFill>
              </a:rPr>
              <a:t>8. </a:t>
            </a:r>
            <a:r>
              <a:rPr lang="es-ES_tradnl" sz="3000" kern="0" smtClean="0"/>
              <a:t>________ muy difícil.</a:t>
            </a:r>
            <a:endParaRPr lang="es-ES_tradnl" sz="3000" kern="0" dirty="0"/>
          </a:p>
        </p:txBody>
      </p:sp>
    </p:spTree>
    <p:extLst>
      <p:ext uri="{BB962C8B-B14F-4D97-AF65-F5344CB8AC3E}">
        <p14:creationId xmlns:p14="http://schemas.microsoft.com/office/powerpoint/2010/main" val="210699063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93037" cy="838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914400"/>
            <a:ext cx="7772400" cy="41148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1: REPASO DEL CAPITULO SELF-CHECK QUIZ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hoja</a:t>
            </a:r>
            <a:r>
              <a:rPr lang="en-US" dirty="0" smtClean="0"/>
              <a:t> ESCUELAS</a:t>
            </a:r>
          </a:p>
          <a:p>
            <a:r>
              <a:rPr lang="en-US" dirty="0" smtClean="0"/>
              <a:t>Study Chapter 1 for Exam on WEDNESDAY</a:t>
            </a:r>
          </a:p>
          <a:p>
            <a:pPr lvl="1"/>
            <a:r>
              <a:rPr lang="en-US" dirty="0" smtClean="0"/>
              <a:t>Adjectives </a:t>
            </a:r>
            <a:endParaRPr lang="en-US" i="1" dirty="0"/>
          </a:p>
          <a:p>
            <a:pPr lvl="1"/>
            <a:r>
              <a:rPr lang="en-US" dirty="0" smtClean="0"/>
              <a:t>Masculine/Feminine; Plural/Singular</a:t>
            </a:r>
          </a:p>
          <a:p>
            <a:pPr lvl="1"/>
            <a:r>
              <a:rPr lang="en-US" dirty="0" smtClean="0"/>
              <a:t>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el,la,los,las</a:t>
            </a:r>
            <a:r>
              <a:rPr lang="en-US" i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Indefinite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un,una,unos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Verb: SER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90600" y="1905000"/>
            <a:ext cx="779303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smtClean="0">
                <a:solidFill>
                  <a:srgbClr val="FF0000"/>
                </a:solidFill>
              </a:rPr>
              <a:t>Tarea # 31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16992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11612</TotalTime>
  <Words>273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PowerPoint Presentation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601 La fecha es el 28 de enero del 2014</dc:title>
  <dc:creator>Helen Zumaeta</dc:creator>
  <cp:lastModifiedBy>Helen Zumaeta</cp:lastModifiedBy>
  <cp:revision>38</cp:revision>
  <cp:lastPrinted>2017-01-04T15:04:48Z</cp:lastPrinted>
  <dcterms:created xsi:type="dcterms:W3CDTF">2014-01-27T14:24:47Z</dcterms:created>
  <dcterms:modified xsi:type="dcterms:W3CDTF">2017-12-05T14:29:57Z</dcterms:modified>
</cp:coreProperties>
</file>